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691813" cy="7559675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1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edefini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FC08FD5-8F65-432E-A8A3-695561695588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>
          <a:xfrm>
            <a:off x="3656160" y="6886440"/>
            <a:ext cx="3388320" cy="52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>
          <a:xfrm>
            <a:off x="7665480" y="6886440"/>
            <a:ext cx="2490120" cy="52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16420E8-E017-4AB2-AC50-C579CA282E1A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‹N›</a:t>
            </a:fld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>
          <a:xfrm>
            <a:off x="534600" y="6886440"/>
            <a:ext cx="2490120" cy="52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it-IT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Fai clic per modificare il formato del testo del titolo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mailto:fondazione@geometrifirenze.it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: forma 6"/>
          <p:cNvSpPr/>
          <p:nvPr/>
        </p:nvSpPr>
        <p:spPr>
          <a:xfrm>
            <a:off x="177840" y="180720"/>
            <a:ext cx="10331280" cy="7199280"/>
          </a:xfrm>
          <a:custGeom>
            <a:avLst/>
            <a:gdLst>
              <a:gd name="textAreaLeft" fmla="*/ 0 w 10331280"/>
              <a:gd name="textAreaRight" fmla="*/ 10332000 w 10331280"/>
              <a:gd name="textAreaTop" fmla="*/ 0 h 7199280"/>
              <a:gd name="textAreaBottom" fmla="*/ 7200000 h 7199280"/>
            </a:gdLst>
            <a:ahLst/>
            <a:cxnLst/>
            <a:rect l="textAreaLeft" t="textAreaTop" r="textAreaRight" b="textAreaBottom"/>
            <a:pathLst>
              <a:path w="28700" h="20000">
                <a:moveTo>
                  <a:pt x="0" y="0"/>
                </a:moveTo>
                <a:lnTo>
                  <a:pt x="0" y="20000"/>
                </a:lnTo>
                <a:lnTo>
                  <a:pt x="28700" y="20000"/>
                </a:lnTo>
                <a:lnTo>
                  <a:pt x="28700" y="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13000">
                <a:srgbClr val="000000"/>
              </a:gs>
              <a:gs pos="100000">
                <a:srgbClr val="FFFFFF"/>
              </a:gs>
            </a:gsLst>
            <a:lin ang="3720000"/>
          </a:gradFill>
          <a:ln w="72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3600" tIns="48600" rIns="93600" bIns="48600" anchor="t">
            <a:noAutofit/>
          </a:bodyPr>
          <a:lstStyle/>
          <a:p>
            <a:pPr>
              <a:lnSpc>
                <a:spcPct val="100000"/>
              </a:lnSpc>
            </a:pPr>
            <a:endParaRPr lang="it-IT" sz="1800" b="0" u="none" strike="noStrike" dirty="0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3" name="Immagine 2" descr="Immagine che contiene fuoco, fiamma, calore, fumo&#10;&#10;Il contenuto generato dall'IA potrebbe non essere corretto.">
            <a:extLst>
              <a:ext uri="{FF2B5EF4-FFF2-40B4-BE49-F238E27FC236}">
                <a16:creationId xmlns:a16="http://schemas.microsoft.com/office/drawing/2014/main" id="{F35C682B-A071-DE90-8E9A-3CE71B293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4013199"/>
            <a:ext cx="5975220" cy="3365755"/>
          </a:xfrm>
          <a:prstGeom prst="rect">
            <a:avLst/>
          </a:prstGeom>
        </p:spPr>
      </p:pic>
      <p:sp>
        <p:nvSpPr>
          <p:cNvPr id="9" name="Figura a mano libera: forma 8"/>
          <p:cNvSpPr/>
          <p:nvPr/>
        </p:nvSpPr>
        <p:spPr>
          <a:xfrm>
            <a:off x="258120" y="312480"/>
            <a:ext cx="539640" cy="539640"/>
          </a:xfrm>
          <a:custGeom>
            <a:avLst/>
            <a:gdLst>
              <a:gd name="textAreaLeft" fmla="*/ 0 w 539640"/>
              <a:gd name="textAreaRight" fmla="*/ 540360 w 539640"/>
              <a:gd name="textAreaTop" fmla="*/ 0 h 539640"/>
              <a:gd name="textAreaBottom" fmla="*/ 540360 h 539640"/>
            </a:gdLst>
            <a:ahLst/>
            <a:cxnLst/>
            <a:rect l="textAreaLeft" t="textAreaTop" r="textAreaRight" b="textAreaBottom"/>
            <a:pathLst>
              <a:path w="1501" h="1501">
                <a:moveTo>
                  <a:pt x="0" y="0"/>
                </a:moveTo>
                <a:lnTo>
                  <a:pt x="1501" y="0"/>
                </a:lnTo>
                <a:lnTo>
                  <a:pt x="1501" y="1501"/>
                </a:lnTo>
                <a:lnTo>
                  <a:pt x="0" y="15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10" name="Immagine 9"/>
          <p:cNvPicPr/>
          <p:nvPr/>
        </p:nvPicPr>
        <p:blipFill>
          <a:blip r:embed="rId3"/>
          <a:stretch/>
        </p:blipFill>
        <p:spPr>
          <a:xfrm>
            <a:off x="258120" y="312480"/>
            <a:ext cx="641160" cy="6411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pic>
      <p:sp>
        <p:nvSpPr>
          <p:cNvPr id="11" name="Rettangolo 10"/>
          <p:cNvSpPr/>
          <p:nvPr/>
        </p:nvSpPr>
        <p:spPr>
          <a:xfrm>
            <a:off x="1004040" y="336960"/>
            <a:ext cx="5094000" cy="128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1400" b="0" u="none" strike="noStrike">
                <a:solidFill>
                  <a:srgbClr val="FFFFFF"/>
                </a:solidFill>
                <a:effectLst/>
                <a:uFillTx/>
                <a:latin typeface="Geometr415 Blk BT"/>
                <a:ea typeface="Geometr415 Blk BT"/>
              </a:rPr>
              <a:t>FONDAZIONE DEI GEOMETRI 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400" b="0" u="none" strike="noStrike">
                <a:solidFill>
                  <a:srgbClr val="FFFFFF"/>
                </a:solidFill>
                <a:effectLst/>
                <a:uFillTx/>
                <a:latin typeface="Geometr415 Blk BT"/>
                <a:ea typeface="Geometr415 Blk BT"/>
              </a:rPr>
              <a:t>E DEI GEOMETRI LAUREATI 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400" b="0" u="none" strike="noStrike">
                <a:solidFill>
                  <a:srgbClr val="FFFFFF"/>
                </a:solidFill>
                <a:effectLst/>
                <a:uFillTx/>
                <a:latin typeface="Geometr415 Blk BT"/>
                <a:ea typeface="Geometr415 Blk BT"/>
              </a:rPr>
              <a:t>DELLA PROVINCIA DI FIRENZE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400" b="0" u="none" strike="noStrike">
                <a:solidFill>
                  <a:srgbClr val="FFFFFF"/>
                </a:solidFill>
                <a:effectLst/>
                <a:uFillTx/>
                <a:latin typeface="Geometr415 Blk BT"/>
                <a:ea typeface="Geometr415 Blk BT"/>
              </a:rPr>
              <a:t>CONSULTA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400" b="0" u="none" strike="noStrike">
                <a:solidFill>
                  <a:srgbClr val="FFFFFF"/>
                </a:solidFill>
                <a:effectLst/>
                <a:uFillTx/>
                <a:latin typeface="Geometr415 Blk BT"/>
                <a:ea typeface="Geometr415 Blk BT"/>
              </a:rPr>
              <a:t>INTERPROFESSIONALE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Figura a mano libera: forma 11"/>
          <p:cNvSpPr/>
          <p:nvPr/>
        </p:nvSpPr>
        <p:spPr>
          <a:xfrm>
            <a:off x="4467240" y="379440"/>
            <a:ext cx="1425960" cy="1425960"/>
          </a:xfrm>
          <a:custGeom>
            <a:avLst/>
            <a:gdLst>
              <a:gd name="textAreaLeft" fmla="*/ 0 w 1425960"/>
              <a:gd name="textAreaRight" fmla="*/ 1426680 w 1425960"/>
              <a:gd name="textAreaTop" fmla="*/ 0 h 1425960"/>
              <a:gd name="textAreaBottom" fmla="*/ 1426680 h 1425960"/>
            </a:gdLst>
            <a:ahLst/>
            <a:cxnLst/>
            <a:rect l="textAreaLeft" t="textAreaTop" r="textAreaRight" b="textAreaBottom"/>
            <a:pathLst>
              <a:path w="3963" h="3963">
                <a:moveTo>
                  <a:pt x="1982" y="0"/>
                </a:moveTo>
                <a:lnTo>
                  <a:pt x="2682" y="290"/>
                </a:lnTo>
                <a:lnTo>
                  <a:pt x="3383" y="580"/>
                </a:lnTo>
                <a:lnTo>
                  <a:pt x="3673" y="1280"/>
                </a:lnTo>
                <a:lnTo>
                  <a:pt x="3963" y="1982"/>
                </a:lnTo>
                <a:lnTo>
                  <a:pt x="3673" y="2682"/>
                </a:lnTo>
                <a:lnTo>
                  <a:pt x="3383" y="3383"/>
                </a:lnTo>
                <a:lnTo>
                  <a:pt x="2682" y="3673"/>
                </a:lnTo>
                <a:lnTo>
                  <a:pt x="1982" y="3963"/>
                </a:lnTo>
                <a:lnTo>
                  <a:pt x="1280" y="3673"/>
                </a:lnTo>
                <a:lnTo>
                  <a:pt x="580" y="3383"/>
                </a:lnTo>
                <a:lnTo>
                  <a:pt x="290" y="2682"/>
                </a:lnTo>
                <a:lnTo>
                  <a:pt x="0" y="1982"/>
                </a:lnTo>
                <a:lnTo>
                  <a:pt x="290" y="1280"/>
                </a:lnTo>
                <a:lnTo>
                  <a:pt x="580" y="580"/>
                </a:lnTo>
                <a:lnTo>
                  <a:pt x="1280" y="290"/>
                </a:lnTo>
                <a:lnTo>
                  <a:pt x="198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3" name="Figura a mano libera: forma 12"/>
          <p:cNvSpPr/>
          <p:nvPr/>
        </p:nvSpPr>
        <p:spPr>
          <a:xfrm>
            <a:off x="6561360" y="376200"/>
            <a:ext cx="1425960" cy="1425960"/>
          </a:xfrm>
          <a:custGeom>
            <a:avLst/>
            <a:gdLst>
              <a:gd name="textAreaLeft" fmla="*/ 0 w 1425960"/>
              <a:gd name="textAreaRight" fmla="*/ 1426680 w 1425960"/>
              <a:gd name="textAreaTop" fmla="*/ 0 h 1425960"/>
              <a:gd name="textAreaBottom" fmla="*/ 1426680 h 1425960"/>
            </a:gdLst>
            <a:ahLst/>
            <a:cxnLst/>
            <a:rect l="textAreaLeft" t="textAreaTop" r="textAreaRight" b="textAreaBottom"/>
            <a:pathLst>
              <a:path w="3963" h="3963">
                <a:moveTo>
                  <a:pt x="1982" y="0"/>
                </a:moveTo>
                <a:lnTo>
                  <a:pt x="2682" y="290"/>
                </a:lnTo>
                <a:lnTo>
                  <a:pt x="3383" y="580"/>
                </a:lnTo>
                <a:lnTo>
                  <a:pt x="3673" y="1280"/>
                </a:lnTo>
                <a:lnTo>
                  <a:pt x="3963" y="1982"/>
                </a:lnTo>
                <a:lnTo>
                  <a:pt x="3673" y="2682"/>
                </a:lnTo>
                <a:lnTo>
                  <a:pt x="3383" y="3383"/>
                </a:lnTo>
                <a:lnTo>
                  <a:pt x="2682" y="3673"/>
                </a:lnTo>
                <a:lnTo>
                  <a:pt x="1982" y="3963"/>
                </a:lnTo>
                <a:lnTo>
                  <a:pt x="1280" y="3673"/>
                </a:lnTo>
                <a:lnTo>
                  <a:pt x="580" y="3383"/>
                </a:lnTo>
                <a:lnTo>
                  <a:pt x="290" y="2682"/>
                </a:lnTo>
                <a:lnTo>
                  <a:pt x="0" y="1982"/>
                </a:lnTo>
                <a:lnTo>
                  <a:pt x="290" y="1280"/>
                </a:lnTo>
                <a:lnTo>
                  <a:pt x="580" y="580"/>
                </a:lnTo>
                <a:lnTo>
                  <a:pt x="1280" y="290"/>
                </a:lnTo>
                <a:lnTo>
                  <a:pt x="198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4622400" y="570960"/>
            <a:ext cx="1148040" cy="91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2000" b="0" u="none" strike="noStrike">
                <a:solidFill>
                  <a:srgbClr val="E6304B"/>
                </a:solidFill>
                <a:effectLst/>
                <a:uFillTx/>
                <a:latin typeface="Geometr415 Blk BT"/>
                <a:ea typeface="Geometr415 Blk BT"/>
              </a:rPr>
              <a:t>27 Febbraio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000" b="0" u="none" strike="noStrike">
                <a:solidFill>
                  <a:srgbClr val="E6304B"/>
                </a:solidFill>
                <a:effectLst/>
                <a:uFillTx/>
                <a:latin typeface="Geometr415 Blk BT"/>
                <a:ea typeface="Geometr415 Blk BT"/>
              </a:rPr>
              <a:t>2026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708960" y="631080"/>
            <a:ext cx="1148040" cy="91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2000" b="0" u="none" strike="noStrike">
                <a:solidFill>
                  <a:srgbClr val="E6304B"/>
                </a:solidFill>
                <a:effectLst/>
                <a:uFillTx/>
                <a:latin typeface="Geometr415 Blk BT"/>
                <a:ea typeface="Geometr415 Blk BT"/>
              </a:rPr>
              <a:t>Orario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000" b="0" u="none" strike="noStrike">
                <a:solidFill>
                  <a:srgbClr val="E6304B"/>
                </a:solidFill>
                <a:effectLst/>
                <a:uFillTx/>
                <a:latin typeface="Geometr415 Blk BT"/>
                <a:ea typeface="Geometr415 Blk BT"/>
              </a:rPr>
              <a:t>14:30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000" b="0" u="none" strike="noStrike">
                <a:solidFill>
                  <a:srgbClr val="E6304B"/>
                </a:solidFill>
                <a:effectLst/>
                <a:uFillTx/>
                <a:latin typeface="Geometr415 Blk BT"/>
                <a:ea typeface="Geometr415 Blk BT"/>
              </a:rPr>
              <a:t>17:00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313560" y="2013120"/>
            <a:ext cx="2521080" cy="11079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2000" b="0" u="none" strike="noStrike" dirty="0">
                <a:solidFill>
                  <a:srgbClr val="FFFF00"/>
                </a:solidFill>
                <a:effectLst/>
                <a:uFillTx/>
                <a:latin typeface="GROBOLD"/>
                <a:ea typeface="GROBOLD"/>
              </a:rPr>
              <a:t>Seminario</a:t>
            </a:r>
            <a:endParaRPr lang="it-IT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2000" b="0" u="none" strike="noStrike" dirty="0">
                <a:solidFill>
                  <a:srgbClr val="FFFF00"/>
                </a:solidFill>
                <a:effectLst/>
                <a:uFillTx/>
                <a:latin typeface="GROBOLD"/>
                <a:ea typeface="GROBOLD"/>
              </a:rPr>
              <a:t>Batterie agli Ioni di Litio</a:t>
            </a:r>
            <a:endParaRPr lang="it-IT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2000" b="0" u="none" strike="noStrike" dirty="0">
                <a:solidFill>
                  <a:srgbClr val="FFFF00"/>
                </a:solidFill>
                <a:effectLst/>
                <a:uFillTx/>
                <a:latin typeface="GROBOLD"/>
                <a:ea typeface="GROBOLD"/>
              </a:rPr>
              <a:t>Prevenzione e Sicurezza</a:t>
            </a:r>
            <a:endParaRPr lang="it-IT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356760" y="3357732"/>
            <a:ext cx="5193000" cy="369331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1600" b="0" u="sng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Contenuti:</a:t>
            </a:r>
            <a:endParaRPr lang="it-IT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600" b="0" u="none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- Tecnologia agli ioni di litio</a:t>
            </a:r>
            <a:endParaRPr lang="it-IT" sz="1600" dirty="0">
              <a:solidFill>
                <a:srgbClr val="FFFFFF"/>
              </a:solidFill>
              <a:latin typeface="GROBOLD"/>
              <a:ea typeface="GROBOLD"/>
            </a:endParaRPr>
          </a:p>
          <a:p>
            <a:pPr>
              <a:lnSpc>
                <a:spcPct val="100000"/>
              </a:lnSpc>
            </a:pPr>
            <a:r>
              <a:rPr lang="it-IT" sz="1600" b="0" u="none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Analisi del contesto,</a:t>
            </a:r>
            <a:r>
              <a:rPr lang="it-IT" sz="1600" dirty="0">
                <a:solidFill>
                  <a:srgbClr val="FFFFFF"/>
                </a:solidFill>
                <a:latin typeface="GROBOLD"/>
                <a:ea typeface="GROBOLD"/>
              </a:rPr>
              <a:t> </a:t>
            </a:r>
            <a:r>
              <a:rPr lang="it-IT" sz="1600" b="0" u="none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dati e statistiche incidenti,</a:t>
            </a:r>
            <a:r>
              <a:rPr lang="it-IT" sz="1600" dirty="0">
                <a:solidFill>
                  <a:srgbClr val="000000"/>
                </a:solidFill>
                <a:latin typeface="Arial"/>
              </a:rPr>
              <a:t>, </a:t>
            </a:r>
          </a:p>
          <a:p>
            <a:pPr>
              <a:lnSpc>
                <a:spcPct val="100000"/>
              </a:lnSpc>
            </a:pPr>
            <a:r>
              <a:rPr lang="it-IT" sz="1600" dirty="0">
                <a:solidFill>
                  <a:srgbClr val="FFFFFF"/>
                </a:solidFill>
                <a:latin typeface="GROBOLD"/>
                <a:ea typeface="GROBOLD"/>
              </a:rPr>
              <a:t>R</a:t>
            </a:r>
            <a:r>
              <a:rPr lang="it-IT" sz="1600" b="0" u="none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ischi connessi alla tecnologia </a:t>
            </a:r>
            <a:r>
              <a:rPr lang="it-IT" sz="1600" b="0" u="none" strike="noStrike" dirty="0" err="1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Li-ion</a:t>
            </a:r>
            <a:r>
              <a:rPr lang="it-IT" sz="1600" b="0" u="none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, Misure di</a:t>
            </a:r>
          </a:p>
          <a:p>
            <a:pPr>
              <a:lnSpc>
                <a:spcPct val="100000"/>
              </a:lnSpc>
            </a:pPr>
            <a:r>
              <a:rPr lang="it-IT" sz="1600" b="0" u="none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Prevenzione</a:t>
            </a:r>
            <a:endParaRPr lang="it-IT" sz="1600" dirty="0">
              <a:solidFill>
                <a:srgbClr val="FFFFFF"/>
              </a:solidFill>
              <a:latin typeface="GROBOLD"/>
              <a:ea typeface="GROBOLD"/>
            </a:endParaRPr>
          </a:p>
          <a:p>
            <a:pPr>
              <a:lnSpc>
                <a:spcPct val="100000"/>
              </a:lnSpc>
            </a:pPr>
            <a:endParaRPr lang="it-IT" sz="1600" b="0" u="none" strike="noStrike" dirty="0">
              <a:solidFill>
                <a:srgbClr val="FFFFFF"/>
              </a:solidFill>
              <a:effectLst/>
              <a:uFillTx/>
              <a:latin typeface="GROBOLD"/>
              <a:ea typeface="GROBOLD"/>
            </a:endParaRPr>
          </a:p>
          <a:p>
            <a:pPr>
              <a:lnSpc>
                <a:spcPct val="100000"/>
              </a:lnSpc>
            </a:pPr>
            <a:r>
              <a:rPr lang="it-IT" sz="1600" dirty="0">
                <a:solidFill>
                  <a:srgbClr val="FFFFFF"/>
                </a:solidFill>
                <a:latin typeface="GROBOLD"/>
                <a:ea typeface="GROBOLD"/>
              </a:rPr>
              <a:t>- A</a:t>
            </a:r>
            <a:r>
              <a:rPr lang="it-IT" sz="1600" b="0" u="none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pplicazioni tecnologiche</a:t>
            </a:r>
            <a:endParaRPr lang="it-IT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600" b="0" u="none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Automotive, </a:t>
            </a:r>
            <a:r>
              <a:rPr lang="it-IT" sz="1600" b="0" u="none" strike="noStrike" dirty="0" err="1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Battery</a:t>
            </a:r>
            <a:r>
              <a:rPr lang="it-IT" sz="1600" b="0" u="none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 Energy Storage System,</a:t>
            </a:r>
            <a:endParaRPr lang="it-IT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600" b="0" u="none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Utensileria e Stoccaggio</a:t>
            </a:r>
          </a:p>
          <a:p>
            <a:pPr>
              <a:lnSpc>
                <a:spcPct val="100000"/>
              </a:lnSpc>
            </a:pPr>
            <a:endParaRPr lang="it-IT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600" b="0" u="none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- Risposta normativa</a:t>
            </a:r>
            <a:endParaRPr lang="it-IT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600" b="0" u="none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Nota n. 21021 del 23/12/2024</a:t>
            </a:r>
            <a:endParaRPr lang="it-IT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600" b="0" u="none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Linee guida BESS, Circolare n. 2 del 05/11/2018</a:t>
            </a:r>
            <a:endParaRPr lang="it-IT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600" b="0" u="none" strike="noStrike" dirty="0">
                <a:solidFill>
                  <a:srgbClr val="FFFFFF"/>
                </a:solidFill>
                <a:effectLst/>
                <a:uFillTx/>
                <a:latin typeface="GROBOLD"/>
                <a:ea typeface="GROBOLD"/>
              </a:rPr>
              <a:t>Bozza Nuova RTV 6</a:t>
            </a:r>
            <a:endParaRPr lang="it-IT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Figura a mano libera: forma 17"/>
          <p:cNvSpPr/>
          <p:nvPr/>
        </p:nvSpPr>
        <p:spPr>
          <a:xfrm>
            <a:off x="5958360" y="9127440"/>
            <a:ext cx="1259640" cy="1259640"/>
          </a:xfrm>
          <a:custGeom>
            <a:avLst/>
            <a:gdLst>
              <a:gd name="textAreaLeft" fmla="*/ 0 w 1259640"/>
              <a:gd name="textAreaRight" fmla="*/ 1260360 w 1259640"/>
              <a:gd name="textAreaTop" fmla="*/ 0 h 1259640"/>
              <a:gd name="textAreaBottom" fmla="*/ 1260360 h 1259640"/>
            </a:gdLst>
            <a:ahLst/>
            <a:cxnLst/>
            <a:rect l="textAreaLeft" t="textAreaTop" r="textAreaRight" b="textAreaBottom"/>
            <a:pathLst>
              <a:path w="3501" h="3501">
                <a:moveTo>
                  <a:pt x="0" y="0"/>
                </a:moveTo>
                <a:lnTo>
                  <a:pt x="3501" y="0"/>
                </a:lnTo>
                <a:lnTo>
                  <a:pt x="3501" y="3501"/>
                </a:lnTo>
                <a:lnTo>
                  <a:pt x="0" y="3501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19" name="Immagine 18"/>
          <p:cNvPicPr/>
          <p:nvPr/>
        </p:nvPicPr>
        <p:blipFill>
          <a:blip r:embed="rId4"/>
          <a:stretch/>
        </p:blipFill>
        <p:spPr>
          <a:xfrm>
            <a:off x="9540000" y="6410160"/>
            <a:ext cx="969120" cy="969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" name="Figura a mano libera: forma 19"/>
          <p:cNvSpPr/>
          <p:nvPr/>
        </p:nvSpPr>
        <p:spPr>
          <a:xfrm>
            <a:off x="271800" y="9046440"/>
            <a:ext cx="1406160" cy="1406160"/>
          </a:xfrm>
          <a:custGeom>
            <a:avLst/>
            <a:gdLst>
              <a:gd name="textAreaLeft" fmla="*/ 0 w 1406160"/>
              <a:gd name="textAreaRight" fmla="*/ 1406880 w 1406160"/>
              <a:gd name="textAreaTop" fmla="*/ 0 h 1406160"/>
              <a:gd name="textAreaBottom" fmla="*/ 1406880 h 1406160"/>
            </a:gdLst>
            <a:ahLst/>
            <a:cxnLst/>
            <a:rect l="textAreaLeft" t="textAreaTop" r="textAreaRight" b="textAreaBottom"/>
            <a:pathLst>
              <a:path w="3908" h="3908">
                <a:moveTo>
                  <a:pt x="0" y="0"/>
                </a:moveTo>
                <a:lnTo>
                  <a:pt x="3908" y="0"/>
                </a:lnTo>
                <a:lnTo>
                  <a:pt x="3908" y="3908"/>
                </a:lnTo>
                <a:lnTo>
                  <a:pt x="0" y="3908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5161905" y="5245125"/>
            <a:ext cx="4355640" cy="686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it-IT" sz="1500" b="1" u="none" strike="noStrike" dirty="0">
                <a:effectLst/>
                <a:uFillTx/>
                <a:latin typeface="Geometr415 Blk BT"/>
                <a:ea typeface="Geometr415 Blk BT"/>
              </a:rPr>
              <a:t>Sede del corso</a:t>
            </a:r>
            <a:endParaRPr lang="it-IT" sz="1500" b="1" u="none" strike="noStrike" dirty="0"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it-IT" sz="1500" b="1" u="none" strike="noStrike" dirty="0">
                <a:effectLst/>
                <a:uFillTx/>
                <a:latin typeface="Geometr415 Blk BT"/>
                <a:ea typeface="Geometr415 Blk BT"/>
              </a:rPr>
              <a:t>Spedale degli Innocenti</a:t>
            </a:r>
            <a:endParaRPr lang="it-IT" sz="1500" b="1" u="none" strike="noStrike" dirty="0"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it-IT" sz="1500" b="1" u="none" strike="noStrike" dirty="0">
                <a:effectLst/>
                <a:uFillTx/>
                <a:latin typeface="Geometr415 Blk BT"/>
                <a:ea typeface="Geometr415 Blk BT"/>
              </a:rPr>
              <a:t>Piazza della SS. Annunziata12 – </a:t>
            </a:r>
            <a:r>
              <a:rPr lang="it-IT" sz="1500" b="1" dirty="0">
                <a:latin typeface="Geometr415 Blk BT"/>
                <a:ea typeface="Geometr415 Blk BT"/>
              </a:rPr>
              <a:t>50121 </a:t>
            </a:r>
            <a:r>
              <a:rPr lang="it-IT" sz="1500" b="1" u="none" strike="noStrike" dirty="0">
                <a:effectLst/>
                <a:uFillTx/>
                <a:latin typeface="Geometr415 Blk BT"/>
                <a:ea typeface="Geometr415 Blk BT"/>
              </a:rPr>
              <a:t>Firenze</a:t>
            </a:r>
            <a:endParaRPr lang="it-IT" sz="1500" b="1" u="none" strike="noStrike" dirty="0">
              <a:effectLst/>
              <a:uFillTx/>
              <a:latin typeface="Arial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3710940" y="1974106"/>
            <a:ext cx="6547925" cy="172354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it-IT" sz="1600" b="1" u="none" strike="noStrike" dirty="0">
                <a:solidFill>
                  <a:srgbClr val="FFFFFF"/>
                </a:solidFill>
                <a:effectLst/>
                <a:uFillTx/>
                <a:latin typeface="Geometr415 Blk BT"/>
                <a:ea typeface="Geometr415 Blk BT"/>
              </a:rPr>
              <a:t>Per l’iscrizione al seminario ai </a:t>
            </a:r>
            <a:r>
              <a:rPr lang="it-IT" sz="1600" b="1" dirty="0">
                <a:solidFill>
                  <a:srgbClr val="FFFFFF"/>
                </a:solidFill>
                <a:latin typeface="Geometr415 Blk BT"/>
                <a:ea typeface="Geometr415 Blk BT"/>
              </a:rPr>
              <a:t>fini del riconoscimento dell’aggiornamento professionale previsto, </a:t>
            </a:r>
            <a:r>
              <a:rPr lang="it-IT" sz="1600" b="1" u="none" strike="noStrike" dirty="0">
                <a:solidFill>
                  <a:srgbClr val="FFFFFF"/>
                </a:solidFill>
                <a:effectLst/>
                <a:uFillTx/>
                <a:latin typeface="Geometr415 Blk BT"/>
                <a:ea typeface="Geometr415 Blk BT"/>
              </a:rPr>
              <a:t>dovrà essere inviata </a:t>
            </a:r>
            <a:r>
              <a:rPr lang="it-IT" sz="1600" b="1" u="none" strike="noStrike">
                <a:solidFill>
                  <a:srgbClr val="FFFFFF"/>
                </a:solidFill>
                <a:effectLst/>
                <a:uFillTx/>
                <a:latin typeface="Geometr415 Blk BT"/>
                <a:ea typeface="Geometr415 Blk BT"/>
              </a:rPr>
              <a:t>mail </a:t>
            </a:r>
            <a:r>
              <a:rPr lang="it-IT" sz="1600" b="1">
                <a:solidFill>
                  <a:srgbClr val="FFFFFF"/>
                </a:solidFill>
                <a:latin typeface="Geometr415 Blk BT"/>
              </a:rPr>
              <a:t>di </a:t>
            </a:r>
            <a:r>
              <a:rPr lang="it-IT" sz="1600" b="1" dirty="0">
                <a:solidFill>
                  <a:srgbClr val="FFFFFF"/>
                </a:solidFill>
                <a:latin typeface="Geometr415 Blk BT"/>
              </a:rPr>
              <a:t>richiesta di adesione alla segreteria della Fondazione dei Geometri di Firenze al seguente indirizzo di posta elettronica: </a:t>
            </a:r>
            <a:r>
              <a:rPr lang="it-IT" sz="1600" b="1" kern="50" dirty="0"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fondazione@geometrifirenze.it</a:t>
            </a:r>
            <a:endParaRPr lang="it-IT" sz="1600" b="1" dirty="0">
              <a:solidFill>
                <a:schemeClr val="bg1"/>
              </a:solidFill>
              <a:latin typeface="Geometr415 Blk BT"/>
            </a:endParaRPr>
          </a:p>
          <a:p>
            <a:pPr algn="r">
              <a:lnSpc>
                <a:spcPct val="100000"/>
              </a:lnSpc>
            </a:pPr>
            <a:endParaRPr lang="it-IT" sz="1600" b="1" u="sng" dirty="0">
              <a:solidFill>
                <a:srgbClr val="FFFFFF"/>
              </a:solidFill>
              <a:latin typeface="Geometr415 Blk BT"/>
            </a:endParaRPr>
          </a:p>
          <a:p>
            <a:pPr algn="r">
              <a:lnSpc>
                <a:spcPct val="100000"/>
              </a:lnSpc>
            </a:pPr>
            <a:r>
              <a:rPr lang="it-IT" sz="1600" b="1" u="sng" dirty="0">
                <a:solidFill>
                  <a:srgbClr val="FFFFFF"/>
                </a:solidFill>
                <a:latin typeface="Geometr415 Blk BT"/>
              </a:rPr>
              <a:t>La registrazione dei </a:t>
            </a:r>
            <a:r>
              <a:rPr lang="it-IT" sz="1600" b="1" u="sng" dirty="0" err="1">
                <a:solidFill>
                  <a:srgbClr val="FFFFFF"/>
                </a:solidFill>
                <a:latin typeface="Geometr415 Blk BT"/>
              </a:rPr>
              <a:t>partecipenti</a:t>
            </a:r>
            <a:r>
              <a:rPr lang="it-IT" sz="1600" b="1" u="sng" dirty="0">
                <a:solidFill>
                  <a:srgbClr val="FFFFFF"/>
                </a:solidFill>
                <a:latin typeface="Geometr415 Blk BT"/>
              </a:rPr>
              <a:t> sarà a cura della segreteria della Fondazione Geometri con disponibilità di ingresso fino ad esaurimento posti</a:t>
            </a:r>
            <a:r>
              <a:rPr lang="it-IT" sz="1600" u="sng" dirty="0">
                <a:solidFill>
                  <a:srgbClr val="FFFFFF"/>
                </a:solidFill>
                <a:latin typeface="Geometr415 Blk BT"/>
              </a:rPr>
              <a:t>.</a:t>
            </a:r>
          </a:p>
        </p:txBody>
      </p:sp>
      <p:pic>
        <p:nvPicPr>
          <p:cNvPr id="23" name="Immagine 22"/>
          <p:cNvPicPr/>
          <p:nvPr/>
        </p:nvPicPr>
        <p:blipFill>
          <a:blip r:embed="rId6"/>
          <a:stretch/>
        </p:blipFill>
        <p:spPr>
          <a:xfrm>
            <a:off x="9720000" y="5220000"/>
            <a:ext cx="573480" cy="71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" name="Immagine 23"/>
          <p:cNvPicPr/>
          <p:nvPr/>
        </p:nvPicPr>
        <p:blipFill>
          <a:blip r:embed="rId7"/>
          <a:stretch/>
        </p:blipFill>
        <p:spPr>
          <a:xfrm>
            <a:off x="255600" y="1032480"/>
            <a:ext cx="643680" cy="69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Rettangolo 24"/>
          <p:cNvSpPr/>
          <p:nvPr/>
        </p:nvSpPr>
        <p:spPr>
          <a:xfrm>
            <a:off x="6015240" y="6120000"/>
            <a:ext cx="3524400" cy="11079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1800" b="0" u="none" strike="noStrike" dirty="0">
                <a:solidFill>
                  <a:srgbClr val="FFFFFF"/>
                </a:solidFill>
                <a:effectLst/>
                <a:uFillTx/>
                <a:latin typeface="Geometr415 Blk BT"/>
                <a:ea typeface="Geometr415 Blk BT"/>
              </a:rPr>
              <a:t>Docente</a:t>
            </a:r>
            <a:endParaRPr lang="it-IT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u="none" strike="noStrike" dirty="0">
                <a:solidFill>
                  <a:srgbClr val="FFFFFF"/>
                </a:solidFill>
                <a:effectLst/>
                <a:uFillTx/>
                <a:latin typeface="Geometr415 Blk BT"/>
                <a:ea typeface="Geometr415 Blk BT"/>
              </a:rPr>
              <a:t>Ing. Marcello Gatto</a:t>
            </a:r>
            <a:br>
              <a:rPr sz="1800" dirty="0"/>
            </a:br>
            <a:r>
              <a:rPr lang="it-IT" sz="1800" b="0" u="none" strike="noStrike" dirty="0">
                <a:solidFill>
                  <a:srgbClr val="FFFFFF"/>
                </a:solidFill>
                <a:effectLst/>
                <a:uFillTx/>
                <a:latin typeface="Geometr415 Blk BT"/>
                <a:ea typeface="Geometr415 Blk BT"/>
              </a:rPr>
              <a:t>Funzionario di Comando</a:t>
            </a:r>
            <a:br>
              <a:rPr sz="1800" dirty="0"/>
            </a:br>
            <a:r>
              <a:rPr lang="it-IT" sz="1800" b="0" u="none" strike="noStrike" dirty="0">
                <a:solidFill>
                  <a:srgbClr val="FFFFFF"/>
                </a:solidFill>
                <a:effectLst/>
                <a:uFillTx/>
                <a:latin typeface="Geometr415 Blk BT"/>
                <a:ea typeface="Geometr415 Blk BT"/>
              </a:rPr>
              <a:t>Vigili del Fuoco di Firenze</a:t>
            </a:r>
            <a:endParaRPr lang="it-IT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Figura a mano libera: forma 25"/>
          <p:cNvSpPr/>
          <p:nvPr/>
        </p:nvSpPr>
        <p:spPr>
          <a:xfrm>
            <a:off x="8613360" y="376200"/>
            <a:ext cx="1425960" cy="1425960"/>
          </a:xfrm>
          <a:custGeom>
            <a:avLst/>
            <a:gdLst>
              <a:gd name="textAreaLeft" fmla="*/ 0 w 1425960"/>
              <a:gd name="textAreaRight" fmla="*/ 1426680 w 1425960"/>
              <a:gd name="textAreaTop" fmla="*/ 0 h 1425960"/>
              <a:gd name="textAreaBottom" fmla="*/ 1426680 h 1425960"/>
            </a:gdLst>
            <a:ahLst/>
            <a:cxnLst/>
            <a:rect l="textAreaLeft" t="textAreaTop" r="textAreaRight" b="textAreaBottom"/>
            <a:pathLst>
              <a:path w="3963" h="3963">
                <a:moveTo>
                  <a:pt x="1982" y="0"/>
                </a:moveTo>
                <a:lnTo>
                  <a:pt x="2682" y="290"/>
                </a:lnTo>
                <a:lnTo>
                  <a:pt x="3383" y="580"/>
                </a:lnTo>
                <a:lnTo>
                  <a:pt x="3673" y="1280"/>
                </a:lnTo>
                <a:lnTo>
                  <a:pt x="3963" y="1982"/>
                </a:lnTo>
                <a:lnTo>
                  <a:pt x="3673" y="2682"/>
                </a:lnTo>
                <a:lnTo>
                  <a:pt x="3383" y="3383"/>
                </a:lnTo>
                <a:lnTo>
                  <a:pt x="2682" y="3673"/>
                </a:lnTo>
                <a:lnTo>
                  <a:pt x="1982" y="3963"/>
                </a:lnTo>
                <a:lnTo>
                  <a:pt x="1280" y="3673"/>
                </a:lnTo>
                <a:lnTo>
                  <a:pt x="580" y="3383"/>
                </a:lnTo>
                <a:lnTo>
                  <a:pt x="290" y="2682"/>
                </a:lnTo>
                <a:lnTo>
                  <a:pt x="0" y="1982"/>
                </a:lnTo>
                <a:lnTo>
                  <a:pt x="290" y="1280"/>
                </a:lnTo>
                <a:lnTo>
                  <a:pt x="580" y="580"/>
                </a:lnTo>
                <a:lnTo>
                  <a:pt x="1280" y="290"/>
                </a:lnTo>
                <a:lnTo>
                  <a:pt x="198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8760960" y="487080"/>
            <a:ext cx="1148040" cy="13849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1800" b="0" u="none" strike="noStrike" dirty="0">
                <a:solidFill>
                  <a:srgbClr val="E6304B"/>
                </a:solidFill>
                <a:effectLst/>
                <a:uFillTx/>
                <a:latin typeface="Geometr415 Blk BT"/>
                <a:ea typeface="Geometr415 Blk BT"/>
              </a:rPr>
              <a:t>Durata</a:t>
            </a:r>
            <a:endParaRPr lang="it-IT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800" b="0" u="none" strike="noStrike" dirty="0">
                <a:solidFill>
                  <a:srgbClr val="E6304B"/>
                </a:solidFill>
                <a:effectLst/>
                <a:uFillTx/>
                <a:latin typeface="Geometr415 Blk BT"/>
                <a:ea typeface="Geometr415 Blk BT"/>
              </a:rPr>
              <a:t>2 ore</a:t>
            </a:r>
            <a:endParaRPr lang="it-IT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800" b="0" u="none" strike="noStrike" dirty="0">
                <a:solidFill>
                  <a:srgbClr val="E6304B"/>
                </a:solidFill>
                <a:effectLst/>
                <a:uFillTx/>
                <a:latin typeface="Geometr415 Blk BT"/>
                <a:ea typeface="Geometr415 Blk BT"/>
              </a:rPr>
              <a:t>½ ora di Pausa </a:t>
            </a:r>
            <a:endParaRPr lang="it-IT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FAD22B6-0C75-E85C-50C6-BD612DC58A9D}"/>
              </a:ext>
            </a:extLst>
          </p:cNvPr>
          <p:cNvSpPr/>
          <p:nvPr/>
        </p:nvSpPr>
        <p:spPr>
          <a:xfrm>
            <a:off x="5549760" y="4163392"/>
            <a:ext cx="4673880" cy="9848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r"/>
            <a:r>
              <a:rPr lang="it-IT" sz="1600" b="1" u="none" strike="noStrike" dirty="0">
                <a:solidFill>
                  <a:schemeClr val="accent6"/>
                </a:solidFill>
                <a:effectLst/>
                <a:uFillTx/>
                <a:latin typeface="GROBOLD"/>
                <a:ea typeface="GROBOLD"/>
              </a:rPr>
              <a:t>Seminario </a:t>
            </a:r>
            <a:r>
              <a:rPr lang="it-IT" sz="1600" b="1" dirty="0">
                <a:solidFill>
                  <a:schemeClr val="accent6"/>
                </a:solidFill>
                <a:latin typeface="GROBOLD"/>
                <a:ea typeface="GROBOLD"/>
              </a:rPr>
              <a:t>gratuito </a:t>
            </a:r>
            <a:r>
              <a:rPr lang="it-IT" sz="1600" b="1" u="none" strike="noStrike" dirty="0">
                <a:solidFill>
                  <a:schemeClr val="accent6"/>
                </a:solidFill>
                <a:effectLst/>
                <a:uFillTx/>
                <a:latin typeface="GROBOLD"/>
                <a:ea typeface="GROBOLD"/>
              </a:rPr>
              <a:t>aperto a tutti gli ordini professionali</a:t>
            </a:r>
          </a:p>
          <a:p>
            <a:pPr algn="r"/>
            <a:r>
              <a:rPr lang="it-IT" sz="1600" b="1" u="none" strike="noStrike" dirty="0">
                <a:solidFill>
                  <a:schemeClr val="accent6"/>
                </a:solidFill>
                <a:effectLst/>
                <a:uFillTx/>
                <a:latin typeface="GROBOLD"/>
                <a:ea typeface="GROBOLD"/>
              </a:rPr>
              <a:t>Seminario valido ai fini del riconoscimento delle ore di aggiornamento previste dall'art. 7 del D.M. 5 agosto 2011 </a:t>
            </a:r>
            <a:r>
              <a:rPr lang="it-IT" sz="1600" b="1" dirty="0">
                <a:solidFill>
                  <a:schemeClr val="accent6"/>
                </a:solidFill>
                <a:latin typeface="GROBOLD"/>
              </a:rPr>
              <a:t>e i per il rilascio dei Crediti Formativi Professionali</a:t>
            </a:r>
            <a:endParaRPr lang="it-IT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226</Words>
  <Application>Microsoft Office PowerPoint</Application>
  <PresentationFormat>Personalizzato</PresentationFormat>
  <Paragraphs>42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9" baseType="lpstr">
      <vt:lpstr>Arial</vt:lpstr>
      <vt:lpstr>Calibri</vt:lpstr>
      <vt:lpstr>Geometr415 Blk BT</vt:lpstr>
      <vt:lpstr>GROBOLD</vt:lpstr>
      <vt:lpstr>Symbol</vt:lpstr>
      <vt:lpstr>Times New Roman</vt:lpstr>
      <vt:lpstr>Wingdings</vt:lpstr>
      <vt:lpstr>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Gianni Arabini (MCSP GROUP)</dc:creator>
  <dc:description/>
  <cp:lastModifiedBy>Gianni Arabini (MCSP GROUP)</cp:lastModifiedBy>
  <cp:revision>10</cp:revision>
  <cp:lastPrinted>2026-01-22T13:27:39Z</cp:lastPrinted>
  <dcterms:created xsi:type="dcterms:W3CDTF">2025-09-23T09:57:09Z</dcterms:created>
  <dcterms:modified xsi:type="dcterms:W3CDTF">2026-01-23T11:14:28Z</dcterms:modified>
  <dc:language>it-IT</dc:language>
</cp:coreProperties>
</file>