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60" r:id="rId4"/>
    <p:sldId id="263" r:id="rId5"/>
    <p:sldId id="262" r:id="rId6"/>
    <p:sldId id="265" r:id="rId7"/>
    <p:sldId id="266" r:id="rId8"/>
    <p:sldId id="268" r:id="rId9"/>
    <p:sldId id="257" r:id="rId10"/>
    <p:sldId id="270" r:id="rId11"/>
    <p:sldId id="273" r:id="rId12"/>
    <p:sldId id="271" r:id="rId13"/>
  </p:sldIdLst>
  <p:sldSz cx="9144000" cy="6858000" type="screen4x3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ordineingegneri.fi.it/images/logo_ording.jpg"/>
          <p:cNvPicPr/>
          <p:nvPr/>
        </p:nvPicPr>
        <p:blipFill>
          <a:blip r:embed="rId14"/>
          <a:stretch/>
        </p:blipFill>
        <p:spPr>
          <a:xfrm>
            <a:off x="2249640" y="6400800"/>
            <a:ext cx="284040" cy="25092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2771640" y="6356520"/>
            <a:ext cx="417348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15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Fig. 1 Scudo Verde (PUMS Comune FI)</a:t>
            </a:r>
            <a:endParaRPr lang="it-IT" sz="1500" b="0" strike="noStrike" spc="-1" dirty="0">
              <a:latin typeface="Arial"/>
            </a:endParaRPr>
          </a:p>
        </p:txBody>
      </p:sp>
      <p:sp>
        <p:nvSpPr>
          <p:cNvPr id="40" name="CustomShape 2"/>
          <p:cNvSpPr/>
          <p:nvPr/>
        </p:nvSpPr>
        <p:spPr>
          <a:xfrm>
            <a:off x="7308720" y="6356520"/>
            <a:ext cx="13748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822240" y="-151200"/>
            <a:ext cx="807228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611280" y="836280"/>
            <a:ext cx="8072280" cy="532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48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43" name="CustomShape 5"/>
          <p:cNvSpPr/>
          <p:nvPr/>
        </p:nvSpPr>
        <p:spPr>
          <a:xfrm>
            <a:off x="32400" y="504000"/>
            <a:ext cx="9152640" cy="56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44" name="CustomShape 6"/>
          <p:cNvSpPr/>
          <p:nvPr/>
        </p:nvSpPr>
        <p:spPr>
          <a:xfrm>
            <a:off x="611280" y="301320"/>
            <a:ext cx="7810560" cy="12578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" name="Immagine 44"/>
          <p:cNvPicPr/>
          <p:nvPr/>
        </p:nvPicPr>
        <p:blipFill>
          <a:blip r:embed="rId2"/>
          <a:stretch/>
        </p:blipFill>
        <p:spPr>
          <a:xfrm>
            <a:off x="1152000" y="216000"/>
            <a:ext cx="7771320" cy="6018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2771640" y="6356520"/>
            <a:ext cx="417348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15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Fig. 10 Vie di penetrazione e scorrimento</a:t>
            </a:r>
            <a:endParaRPr lang="it-IT" sz="1500" b="0" strike="noStrike" spc="-1" dirty="0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7308720" y="6356520"/>
            <a:ext cx="13748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3"/>
          <p:cNvSpPr/>
          <p:nvPr/>
        </p:nvSpPr>
        <p:spPr>
          <a:xfrm>
            <a:off x="822240" y="-151200"/>
            <a:ext cx="807228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39" name="CustomShape 4"/>
          <p:cNvSpPr/>
          <p:nvPr/>
        </p:nvSpPr>
        <p:spPr>
          <a:xfrm>
            <a:off x="611280" y="836280"/>
            <a:ext cx="8072280" cy="532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48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40" name="CustomShape 5"/>
          <p:cNvSpPr/>
          <p:nvPr/>
        </p:nvSpPr>
        <p:spPr>
          <a:xfrm>
            <a:off x="32400" y="504000"/>
            <a:ext cx="9152640" cy="56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141" name="CustomShape 6"/>
          <p:cNvSpPr/>
          <p:nvPr/>
        </p:nvSpPr>
        <p:spPr>
          <a:xfrm>
            <a:off x="-645480" y="301320"/>
            <a:ext cx="9067320" cy="12578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2" name="Immagine 141"/>
          <p:cNvPicPr/>
          <p:nvPr/>
        </p:nvPicPr>
        <p:blipFill>
          <a:blip r:embed="rId2"/>
          <a:stretch/>
        </p:blipFill>
        <p:spPr>
          <a:xfrm>
            <a:off x="611280" y="301320"/>
            <a:ext cx="8072280" cy="586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2771640" y="6356520"/>
            <a:ext cx="4173120" cy="36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15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Fig. 11 Un  Piano per la città (anni ‘50)</a:t>
            </a:r>
            <a:endParaRPr lang="it-IT" sz="1500" b="0" strike="noStrike" spc="-1" dirty="0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7308720" y="6356520"/>
            <a:ext cx="1374480" cy="36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3"/>
          <p:cNvSpPr/>
          <p:nvPr/>
        </p:nvSpPr>
        <p:spPr>
          <a:xfrm>
            <a:off x="822240" y="-151200"/>
            <a:ext cx="8071920" cy="127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12" name="CustomShape 4"/>
          <p:cNvSpPr/>
          <p:nvPr/>
        </p:nvSpPr>
        <p:spPr>
          <a:xfrm>
            <a:off x="611280" y="836280"/>
            <a:ext cx="8071920" cy="53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12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13" name="CustomShape 5"/>
          <p:cNvSpPr/>
          <p:nvPr/>
        </p:nvSpPr>
        <p:spPr>
          <a:xfrm>
            <a:off x="32400" y="504000"/>
            <a:ext cx="9152280" cy="561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114" name="CustomShape 6"/>
          <p:cNvSpPr/>
          <p:nvPr/>
        </p:nvSpPr>
        <p:spPr>
          <a:xfrm>
            <a:off x="611280" y="301320"/>
            <a:ext cx="7810200" cy="125748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5" name="Immagine 114"/>
          <p:cNvPicPr/>
          <p:nvPr/>
        </p:nvPicPr>
        <p:blipFill>
          <a:blip r:embed="rId2"/>
          <a:stretch/>
        </p:blipFill>
        <p:spPr>
          <a:xfrm>
            <a:off x="864000" y="301320"/>
            <a:ext cx="7632000" cy="567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2771640" y="6356520"/>
            <a:ext cx="417348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 fontScale="68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15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Fig. 12 Collegamento </a:t>
            </a:r>
            <a:r>
              <a:rPr lang="it-IT" sz="1500" b="1" strike="noStrike" spc="-1">
                <a:solidFill>
                  <a:srgbClr val="898989"/>
                </a:solidFill>
                <a:latin typeface="Calibri"/>
                <a:ea typeface="Arial"/>
              </a:rPr>
              <a:t>viadotto Varlungo–via </a:t>
            </a:r>
            <a:r>
              <a:rPr lang="it-IT" sz="15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della Chimera-via Palazzeschi</a:t>
            </a:r>
            <a:endParaRPr lang="it-IT" sz="1500" b="0" strike="noStrike" spc="-1" dirty="0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7308720" y="6356520"/>
            <a:ext cx="13748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3"/>
          <p:cNvSpPr/>
          <p:nvPr/>
        </p:nvSpPr>
        <p:spPr>
          <a:xfrm>
            <a:off x="822240" y="-151200"/>
            <a:ext cx="807228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46" name="CustomShape 4"/>
          <p:cNvSpPr/>
          <p:nvPr/>
        </p:nvSpPr>
        <p:spPr>
          <a:xfrm>
            <a:off x="611280" y="836280"/>
            <a:ext cx="8072280" cy="532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48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47" name="CustomShape 5"/>
          <p:cNvSpPr/>
          <p:nvPr/>
        </p:nvSpPr>
        <p:spPr>
          <a:xfrm>
            <a:off x="32400" y="504000"/>
            <a:ext cx="9152640" cy="56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148" name="CustomShape 6"/>
          <p:cNvSpPr/>
          <p:nvPr/>
        </p:nvSpPr>
        <p:spPr>
          <a:xfrm>
            <a:off x="-645480" y="301320"/>
            <a:ext cx="9067320" cy="12578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9" name="Immagine 148"/>
          <p:cNvPicPr/>
          <p:nvPr/>
        </p:nvPicPr>
        <p:blipFill>
          <a:blip r:embed="rId2"/>
          <a:stretch/>
        </p:blipFill>
        <p:spPr>
          <a:xfrm>
            <a:off x="1368000" y="504000"/>
            <a:ext cx="6551280" cy="539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2771640" y="6356520"/>
            <a:ext cx="417348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15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Fig. 2 Storica Tranvia del Chianti 1889-1935</a:t>
            </a:r>
            <a:endParaRPr lang="it-IT" sz="1500" b="0" strike="noStrike" spc="-1" dirty="0">
              <a:latin typeface="Arial"/>
            </a:endParaRPr>
          </a:p>
        </p:txBody>
      </p:sp>
      <p:sp>
        <p:nvSpPr>
          <p:cNvPr id="54" name="CustomShape 2"/>
          <p:cNvSpPr/>
          <p:nvPr/>
        </p:nvSpPr>
        <p:spPr>
          <a:xfrm>
            <a:off x="7308720" y="6356520"/>
            <a:ext cx="13748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3"/>
          <p:cNvSpPr/>
          <p:nvPr/>
        </p:nvSpPr>
        <p:spPr>
          <a:xfrm>
            <a:off x="822240" y="-151200"/>
            <a:ext cx="807228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56" name="CustomShape 4"/>
          <p:cNvSpPr/>
          <p:nvPr/>
        </p:nvSpPr>
        <p:spPr>
          <a:xfrm>
            <a:off x="611280" y="836280"/>
            <a:ext cx="8072280" cy="532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48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57" name="CustomShape 5"/>
          <p:cNvSpPr/>
          <p:nvPr/>
        </p:nvSpPr>
        <p:spPr>
          <a:xfrm>
            <a:off x="32400" y="504000"/>
            <a:ext cx="9152640" cy="56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58" name="CustomShape 6"/>
          <p:cNvSpPr/>
          <p:nvPr/>
        </p:nvSpPr>
        <p:spPr>
          <a:xfrm>
            <a:off x="-645480" y="301320"/>
            <a:ext cx="9067320" cy="12578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9" name="Immagine 58"/>
          <p:cNvPicPr/>
          <p:nvPr/>
        </p:nvPicPr>
        <p:blipFill>
          <a:blip r:embed="rId2"/>
          <a:stretch/>
        </p:blipFill>
        <p:spPr>
          <a:xfrm>
            <a:off x="1296000" y="326160"/>
            <a:ext cx="6045120" cy="600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2771640" y="6356520"/>
            <a:ext cx="417348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15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Fig. 3 Allargamento di Via delle Bagnese</a:t>
            </a:r>
            <a:endParaRPr lang="it-IT" sz="1500" b="0" strike="noStrike" spc="-1" dirty="0"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7308720" y="6356520"/>
            <a:ext cx="13748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3"/>
          <p:cNvSpPr/>
          <p:nvPr/>
        </p:nvSpPr>
        <p:spPr>
          <a:xfrm>
            <a:off x="822240" y="-151200"/>
            <a:ext cx="807228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70" name="CustomShape 4"/>
          <p:cNvSpPr/>
          <p:nvPr/>
        </p:nvSpPr>
        <p:spPr>
          <a:xfrm>
            <a:off x="611280" y="836280"/>
            <a:ext cx="8072280" cy="532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48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71" name="CustomShape 5"/>
          <p:cNvSpPr/>
          <p:nvPr/>
        </p:nvSpPr>
        <p:spPr>
          <a:xfrm>
            <a:off x="32400" y="504000"/>
            <a:ext cx="9152640" cy="56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72" name="CustomShape 6"/>
          <p:cNvSpPr/>
          <p:nvPr/>
        </p:nvSpPr>
        <p:spPr>
          <a:xfrm>
            <a:off x="-645480" y="301320"/>
            <a:ext cx="9067320" cy="12578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3" name="Immagine 72"/>
          <p:cNvPicPr/>
          <p:nvPr/>
        </p:nvPicPr>
        <p:blipFill>
          <a:blip r:embed="rId2"/>
          <a:stretch/>
        </p:blipFill>
        <p:spPr>
          <a:xfrm>
            <a:off x="822240" y="774360"/>
            <a:ext cx="7385040" cy="556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2771640" y="6356520"/>
            <a:ext cx="49316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1500" b="1" strike="noStrike" spc="-1" dirty="0" err="1">
                <a:solidFill>
                  <a:srgbClr val="898989"/>
                </a:solidFill>
                <a:latin typeface="Calibri"/>
                <a:ea typeface="Arial"/>
              </a:rPr>
              <a:t>Fig</a:t>
            </a:r>
            <a:r>
              <a:rPr lang="it-IT" sz="15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 4  Planimetria Bypass-Ponte all’Asse (via delle Bagnese)</a:t>
            </a:r>
            <a:endParaRPr lang="it-IT" sz="15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7308720" y="6356520"/>
            <a:ext cx="13748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3"/>
          <p:cNvSpPr/>
          <p:nvPr/>
        </p:nvSpPr>
        <p:spPr>
          <a:xfrm>
            <a:off x="822240" y="-151200"/>
            <a:ext cx="807228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611280" y="836280"/>
            <a:ext cx="8072280" cy="532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48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32400" y="504000"/>
            <a:ext cx="9152640" cy="56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-645480" y="301320"/>
            <a:ext cx="9067320" cy="12578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4" name="Immagine 93"/>
          <p:cNvPicPr/>
          <p:nvPr/>
        </p:nvPicPr>
        <p:blipFill>
          <a:blip r:embed="rId2"/>
          <a:stretch/>
        </p:blipFill>
        <p:spPr>
          <a:xfrm>
            <a:off x="864000" y="301320"/>
            <a:ext cx="6839280" cy="586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2771640" y="6356520"/>
            <a:ext cx="417348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Fig. </a:t>
            </a:r>
            <a:r>
              <a:rPr lang="it-IT" sz="1400" b="1" spc="-1" dirty="0">
                <a:solidFill>
                  <a:srgbClr val="898989"/>
                </a:solidFill>
                <a:latin typeface="Calibri"/>
                <a:ea typeface="Arial"/>
              </a:rPr>
              <a:t>5</a:t>
            </a:r>
            <a:r>
              <a:rPr lang="it-IT" sz="14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 Rotatoria Bypass Galluzzo-via delle Bagnes</a:t>
            </a:r>
            <a:r>
              <a:rPr lang="it-IT" sz="1400" b="0" strike="noStrike" spc="-1" dirty="0">
                <a:solidFill>
                  <a:srgbClr val="898989"/>
                </a:solidFill>
                <a:latin typeface="Calibri"/>
                <a:ea typeface="Arial"/>
              </a:rPr>
              <a:t>e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7308720" y="6356520"/>
            <a:ext cx="13748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3"/>
          <p:cNvSpPr/>
          <p:nvPr/>
        </p:nvSpPr>
        <p:spPr>
          <a:xfrm>
            <a:off x="822240" y="-151200"/>
            <a:ext cx="807228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84" name="CustomShape 4"/>
          <p:cNvSpPr/>
          <p:nvPr/>
        </p:nvSpPr>
        <p:spPr>
          <a:xfrm>
            <a:off x="611280" y="836280"/>
            <a:ext cx="8072280" cy="532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48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85" name="CustomShape 5"/>
          <p:cNvSpPr/>
          <p:nvPr/>
        </p:nvSpPr>
        <p:spPr>
          <a:xfrm>
            <a:off x="32400" y="504000"/>
            <a:ext cx="9152640" cy="56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86" name="CustomShape 6"/>
          <p:cNvSpPr/>
          <p:nvPr/>
        </p:nvSpPr>
        <p:spPr>
          <a:xfrm>
            <a:off x="-645480" y="301320"/>
            <a:ext cx="9067320" cy="12578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Immagine 86"/>
          <p:cNvPicPr/>
          <p:nvPr/>
        </p:nvPicPr>
        <p:blipFill>
          <a:blip r:embed="rId2"/>
          <a:stretch/>
        </p:blipFill>
        <p:spPr>
          <a:xfrm>
            <a:off x="699120" y="648000"/>
            <a:ext cx="7770600" cy="5694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2771640" y="6356520"/>
            <a:ext cx="48596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 fontScale="33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36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Fig. 6 strada Don Gnocchi-Lupi di Toscana (PUMS Comune FI)</a:t>
            </a:r>
            <a:endParaRPr lang="it-IT" sz="1500" b="0" strike="noStrike" spc="-1" dirty="0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7308720" y="6356520"/>
            <a:ext cx="13748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3"/>
          <p:cNvSpPr/>
          <p:nvPr/>
        </p:nvSpPr>
        <p:spPr>
          <a:xfrm>
            <a:off x="822240" y="-151200"/>
            <a:ext cx="807228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611280" y="836280"/>
            <a:ext cx="8072280" cy="532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48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06" name="CustomShape 5"/>
          <p:cNvSpPr/>
          <p:nvPr/>
        </p:nvSpPr>
        <p:spPr>
          <a:xfrm>
            <a:off x="32400" y="504000"/>
            <a:ext cx="9152640" cy="56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107" name="CustomShape 6"/>
          <p:cNvSpPr/>
          <p:nvPr/>
        </p:nvSpPr>
        <p:spPr>
          <a:xfrm>
            <a:off x="-645480" y="301320"/>
            <a:ext cx="9067320" cy="12578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8" name="Immagine 107"/>
          <p:cNvPicPr/>
          <p:nvPr/>
        </p:nvPicPr>
        <p:blipFill>
          <a:blip r:embed="rId2"/>
          <a:stretch/>
        </p:blipFill>
        <p:spPr>
          <a:xfrm>
            <a:off x="579960" y="1224000"/>
            <a:ext cx="7771320" cy="467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2737800" y="6333480"/>
            <a:ext cx="532548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0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Fig. 7 Rotatorie da fine Viadotto Indiano (svincolo FI-PI-LI) a Ponte a Greve - Via Baccio da Montelupo via Pisana</a:t>
            </a:r>
            <a:endParaRPr lang="it-IT" sz="1000" b="0" strike="noStrike" spc="-1" dirty="0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7308720" y="6356520"/>
            <a:ext cx="13748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3"/>
          <p:cNvSpPr/>
          <p:nvPr/>
        </p:nvSpPr>
        <p:spPr>
          <a:xfrm>
            <a:off x="822240" y="-151200"/>
            <a:ext cx="807228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12" name="CustomShape 4"/>
          <p:cNvSpPr/>
          <p:nvPr/>
        </p:nvSpPr>
        <p:spPr>
          <a:xfrm>
            <a:off x="611280" y="836280"/>
            <a:ext cx="8072280" cy="532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48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13" name="CustomShape 5"/>
          <p:cNvSpPr/>
          <p:nvPr/>
        </p:nvSpPr>
        <p:spPr>
          <a:xfrm>
            <a:off x="32400" y="504000"/>
            <a:ext cx="9152640" cy="56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114" name="CustomShape 6"/>
          <p:cNvSpPr/>
          <p:nvPr/>
        </p:nvSpPr>
        <p:spPr>
          <a:xfrm>
            <a:off x="360000" y="301320"/>
            <a:ext cx="8061840" cy="12578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5" name="Immagine 114"/>
          <p:cNvPicPr/>
          <p:nvPr/>
        </p:nvPicPr>
        <p:blipFill>
          <a:blip r:embed="rId2"/>
          <a:stretch/>
        </p:blipFill>
        <p:spPr>
          <a:xfrm>
            <a:off x="1296000" y="216000"/>
            <a:ext cx="7109280" cy="607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2771640" y="6356520"/>
            <a:ext cx="417348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898989"/>
                </a:solidFill>
                <a:latin typeface="Calibri"/>
                <a:ea typeface="Arial"/>
              </a:rPr>
              <a:t>Fig. 8 Bus elettrico a batterie in ricarica “on the way”</a:t>
            </a:r>
            <a:endParaRPr lang="it-IT" sz="1200" b="0" strike="noStrike" spc="-1" dirty="0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7308720" y="6356520"/>
            <a:ext cx="13748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/>
          </a:bodyPr>
          <a:lstStyle/>
          <a:p>
            <a:pPr algn="r">
              <a:lnSpc>
                <a:spcPct val="100000"/>
              </a:lnSpc>
            </a:pPr>
            <a:fld id="{DCFBD1EF-A468-45AF-8399-D9AF94858FE8}" type="slidenum">
              <a:rPr lang="it-IT" sz="1200" b="0" strike="noStrike" spc="-1">
                <a:solidFill>
                  <a:srgbClr val="898989"/>
                </a:solidFill>
                <a:latin typeface="Calibri"/>
                <a:ea typeface="Arial"/>
              </a:rPr>
              <a:t>8</a:t>
            </a:fld>
            <a:endParaRPr lang="it-IT" sz="1200" b="0" strike="noStrike" spc="-1"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822240" y="-151200"/>
            <a:ext cx="807228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25" name="CustomShape 4"/>
          <p:cNvSpPr/>
          <p:nvPr/>
        </p:nvSpPr>
        <p:spPr>
          <a:xfrm>
            <a:off x="611280" y="836280"/>
            <a:ext cx="8072280" cy="532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48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26" name="CustomShape 5"/>
          <p:cNvSpPr/>
          <p:nvPr/>
        </p:nvSpPr>
        <p:spPr>
          <a:xfrm>
            <a:off x="32400" y="504000"/>
            <a:ext cx="9152640" cy="56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pic>
        <p:nvPicPr>
          <p:cNvPr id="127" name="Immagine1"/>
          <p:cNvPicPr/>
          <p:nvPr/>
        </p:nvPicPr>
        <p:blipFill>
          <a:blip r:embed="rId2"/>
          <a:stretch/>
        </p:blipFill>
        <p:spPr>
          <a:xfrm rot="31200">
            <a:off x="1270800" y="1424880"/>
            <a:ext cx="7616520" cy="4759200"/>
          </a:xfrm>
          <a:prstGeom prst="rect">
            <a:avLst/>
          </a:prstGeom>
          <a:ln>
            <a:noFill/>
          </a:ln>
        </p:spPr>
      </p:pic>
      <p:sp>
        <p:nvSpPr>
          <p:cNvPr id="128" name="CustomShape 6"/>
          <p:cNvSpPr/>
          <p:nvPr/>
        </p:nvSpPr>
        <p:spPr>
          <a:xfrm>
            <a:off x="504000" y="301320"/>
            <a:ext cx="9067320" cy="12578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1892595" y="6175620"/>
            <a:ext cx="5613991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1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Fig. 9 La situazione delle infrastrutture stradali</a:t>
            </a:r>
          </a:p>
          <a:p>
            <a:pPr algn="ctr">
              <a:lnSpc>
                <a:spcPct val="100000"/>
              </a:lnSpc>
            </a:pPr>
            <a:endParaRPr lang="it-IT" sz="1100" b="1" strike="noStrike" spc="-1" dirty="0">
              <a:solidFill>
                <a:srgbClr val="898989"/>
              </a:solidFill>
              <a:latin typeface="Calibri"/>
              <a:ea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100" b="1" strike="noStrike" spc="-1" dirty="0">
                <a:solidFill>
                  <a:srgbClr val="898989"/>
                </a:solidFill>
                <a:latin typeface="Calibri"/>
                <a:ea typeface="Arial"/>
              </a:rPr>
              <a:t> (PUMS Comune FI)</a:t>
            </a:r>
            <a:endParaRPr lang="it-IT" sz="1100" b="0" strike="noStrike" spc="-1" dirty="0">
              <a:latin typeface="Arial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7308720" y="6356520"/>
            <a:ext cx="1374840" cy="36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3"/>
          <p:cNvSpPr/>
          <p:nvPr/>
        </p:nvSpPr>
        <p:spPr>
          <a:xfrm>
            <a:off x="822240" y="-151200"/>
            <a:ext cx="807228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49" name="CustomShape 4"/>
          <p:cNvSpPr/>
          <p:nvPr/>
        </p:nvSpPr>
        <p:spPr>
          <a:xfrm>
            <a:off x="611280" y="836280"/>
            <a:ext cx="8072280" cy="532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2720" indent="-339480" algn="just">
              <a:lnSpc>
                <a:spcPct val="100000"/>
              </a:lnSpc>
              <a:spcBef>
                <a:spcPts val="499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50" name="CustomShape 5"/>
          <p:cNvSpPr/>
          <p:nvPr/>
        </p:nvSpPr>
        <p:spPr>
          <a:xfrm>
            <a:off x="32400" y="504000"/>
            <a:ext cx="9152640" cy="56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51" name="CustomShape 6"/>
          <p:cNvSpPr/>
          <p:nvPr/>
        </p:nvSpPr>
        <p:spPr>
          <a:xfrm>
            <a:off x="611280" y="301320"/>
            <a:ext cx="7810560" cy="12578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" name="Immagine 51"/>
          <p:cNvPicPr/>
          <p:nvPr/>
        </p:nvPicPr>
        <p:blipFill>
          <a:blip r:embed="rId2"/>
          <a:stretch/>
        </p:blipFill>
        <p:spPr>
          <a:xfrm>
            <a:off x="713160" y="1590840"/>
            <a:ext cx="7771320" cy="367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9486</TotalTime>
  <Words>177</Words>
  <Application>Microsoft Office PowerPoint</Application>
  <PresentationFormat>Presentazione su schermo (4:3)</PresentationFormat>
  <Paragraphs>63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Symbol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Evoluzione mobilità nell’Area Fiorentina; riflessioni e contributi</dc:title>
  <dc:subject/>
  <dc:creator>Attilio Gaeta</dc:creator>
  <dc:description/>
  <cp:lastModifiedBy>Giovanni Pesci</cp:lastModifiedBy>
  <cp:revision>147</cp:revision>
  <cp:lastPrinted>2023-03-15T18:34:10Z</cp:lastPrinted>
  <dcterms:created xsi:type="dcterms:W3CDTF">2017-09-14T18:08:35Z</dcterms:created>
  <dcterms:modified xsi:type="dcterms:W3CDTF">2025-12-17T10:51:16Z</dcterms:modified>
  <dc:language>it-IT</dc:language>
</cp:coreProperties>
</file>